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57" r:id="rId3"/>
    <p:sldId id="276" r:id="rId4"/>
    <p:sldId id="281" r:id="rId5"/>
    <p:sldId id="301" r:id="rId6"/>
    <p:sldId id="284" r:id="rId7"/>
    <p:sldId id="300" r:id="rId8"/>
    <p:sldId id="286" r:id="rId9"/>
    <p:sldId id="294" r:id="rId10"/>
    <p:sldId id="288" r:id="rId11"/>
    <p:sldId id="266" r:id="rId12"/>
    <p:sldId id="290" r:id="rId13"/>
    <p:sldId id="292" r:id="rId14"/>
    <p:sldId id="272" r:id="rId15"/>
    <p:sldId id="260" r:id="rId16"/>
    <p:sldId id="264" r:id="rId17"/>
    <p:sldId id="273" r:id="rId18"/>
    <p:sldId id="274" r:id="rId19"/>
    <p:sldId id="261" r:id="rId20"/>
    <p:sldId id="289" r:id="rId21"/>
    <p:sldId id="291" r:id="rId22"/>
    <p:sldId id="298" r:id="rId23"/>
    <p:sldId id="295" r:id="rId24"/>
    <p:sldId id="296" r:id="rId25"/>
    <p:sldId id="297" r:id="rId26"/>
    <p:sldId id="299" r:id="rId27"/>
    <p:sldId id="302" r:id="rId28"/>
    <p:sldId id="308" r:id="rId29"/>
    <p:sldId id="303" r:id="rId30"/>
    <p:sldId id="305" r:id="rId31"/>
    <p:sldId id="304" r:id="rId32"/>
    <p:sldId id="306" r:id="rId33"/>
    <p:sldId id="30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570" y="-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9B80C-9F74-4633-A492-550FC5FB8872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334C6-634A-40CE-8D8D-198B632ED1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3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334C6-634A-40CE-8D8D-198B632ED193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B9F9-051A-48F0-9E9B-7CDD4DFAFA13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F9A648-D186-40F8-B236-A9B0E311B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B9F9-051A-48F0-9E9B-7CDD4DFAFA13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A648-D186-40F8-B236-A9B0E311B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B9F9-051A-48F0-9E9B-7CDD4DFAFA13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A648-D186-40F8-B236-A9B0E311B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B9F9-051A-48F0-9E9B-7CDD4DFAFA13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AF9A648-D186-40F8-B236-A9B0E311B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B9F9-051A-48F0-9E9B-7CDD4DFAFA13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A648-D186-40F8-B236-A9B0E311BB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B9F9-051A-48F0-9E9B-7CDD4DFAFA13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A648-D186-40F8-B236-A9B0E311B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B9F9-051A-48F0-9E9B-7CDD4DFAFA13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AF9A648-D186-40F8-B236-A9B0E311BB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B9F9-051A-48F0-9E9B-7CDD4DFAFA13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A648-D186-40F8-B236-A9B0E311B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B9F9-051A-48F0-9E9B-7CDD4DFAFA13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A648-D186-40F8-B236-A9B0E311B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B9F9-051A-48F0-9E9B-7CDD4DFAFA13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A648-D186-40F8-B236-A9B0E311B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EB9F9-051A-48F0-9E9B-7CDD4DFAFA13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9A648-D186-40F8-B236-A9B0E311BB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0EB9F9-051A-48F0-9E9B-7CDD4DFAFA13}" type="datetimeFigureOut">
              <a:rPr lang="ru-RU" smtClean="0"/>
              <a:pPr/>
              <a:t>07.03.2016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AF9A648-D186-40F8-B236-A9B0E311BB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5184576" cy="3672407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Антон Семенович Макаренко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365104"/>
            <a:ext cx="8280920" cy="1800200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«Наши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 — это наша старость. Правильное воспитание — это наша счастливая старость, плохое воспитание — это наше будущее горе, это — наши слёзы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это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— наша вина перед другими людьми, перед всей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страной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                                                             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Макаренко_Анто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76672"/>
            <a:ext cx="2548463" cy="32699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294005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dirty="0" smtClean="0"/>
              <a:t>Отличительные признаки педагогической системы А.С. Макаренко</a:t>
            </a:r>
          </a:p>
        </p:txBody>
      </p:sp>
      <p:pic>
        <p:nvPicPr>
          <p:cNvPr id="11267" name="Picture 2" descr="C:\Users\Катюня\Desktop\пед\l_58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01008"/>
            <a:ext cx="3479800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0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/>
          </a:bodyPr>
          <a:lstStyle/>
          <a:p>
            <a:r>
              <a:rPr lang="ru-RU" sz="2800" b="1" dirty="0"/>
              <a:t>Педагогическая цель в понимании Макаренко.</a:t>
            </a:r>
            <a:r>
              <a:rPr lang="ru-RU" sz="2800" b="1" i="1" dirty="0"/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196752"/>
            <a:ext cx="5482952" cy="5400600"/>
          </a:xfrm>
        </p:spPr>
        <p:txBody>
          <a:bodyPr>
            <a:normAutofit fontScale="77500" lnSpcReduction="20000"/>
          </a:bodyPr>
          <a:lstStyle/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Макаренко считал, что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ведущим компонентом в воспитании выступает педагогическая </a:t>
            </a:r>
            <a:r>
              <a:rPr lang="ru-RU" sz="1900" b="1" u="sng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900" u="sng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Цель как непреложный закон обуславливает содержание воспитательного процесса, его методы, средства, результаты. </a:t>
            </a:r>
          </a:p>
          <a:p>
            <a:r>
              <a:rPr lang="ru-RU" sz="1900" b="1" u="sng" dirty="0">
                <a:latin typeface="Times New Roman" pitchFamily="18" charset="0"/>
                <a:cs typeface="Times New Roman" pitchFamily="18" charset="0"/>
              </a:rPr>
              <a:t>Таким образом, педагог, рассуждает Макаренко, должен всегда иметь цель в каждом своём действии, хорошо представлять результат своей работы и создавать все условия для достижения этого результата</a:t>
            </a:r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Макаренко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утверждал, что никакая система воспитательных средств не может быть рекомендована как постоянная, ибо изменяется сам ребёнок, вступая в новые стадии личностного развития, изменяются условия его жизни и деятельности, изменяется наша страна, её требования к подрастающему поколению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система педагогических средств должна быть поставлена учителем, воспитателем так, чтобы обеспечить её творческое развитие и своевременно устранять устаревшие методы, цели, требования. Соответственно не могут быть неизменными и наши воспитательные цели.  В этом заключается ещё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одна функция педагога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разработка новых, современных воспитательных целей и их соответствующих методов достижения.</a:t>
            </a:r>
          </a:p>
          <a:p>
            <a:pPr>
              <a:buNone/>
            </a:pP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ks.gif"/>
          <p:cNvPicPr>
            <a:picLocks noChangeAspect="1"/>
          </p:cNvPicPr>
          <p:nvPr/>
        </p:nvPicPr>
        <p:blipFill>
          <a:blip cstate="print"/>
          <a:stretch>
            <a:fillRect/>
          </a:stretch>
        </p:blipFill>
        <p:spPr>
          <a:xfrm>
            <a:off x="251520" y="1196752"/>
            <a:ext cx="3024336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63245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800" dirty="0" smtClean="0"/>
              <a:t>А. С. Макаренко считал, что четкое знание педагогом  целей воспитания  - самое непременное условие успешной педагогической деятельности.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800" dirty="0" smtClean="0"/>
              <a:t>В условиях советского общества целью воспитания должно быть, указывал он, воспитание активного участника социалистического строительства, человека, преданного идеям коммунизма. Макаренко доказывал, что достижение этой цели вполне возможно. </a:t>
            </a:r>
          </a:p>
        </p:txBody>
      </p:sp>
    </p:spTree>
    <p:extLst>
      <p:ext uri="{BB962C8B-B14F-4D97-AF65-F5344CB8AC3E}">
        <p14:creationId xmlns:p14="http://schemas.microsoft.com/office/powerpoint/2010/main" val="5204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76250"/>
            <a:ext cx="8784976" cy="6048375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b="1" dirty="0" smtClean="0"/>
              <a:t>Жизнь</a:t>
            </a:r>
            <a:r>
              <a:rPr lang="ru-RU" sz="2000" dirty="0" smtClean="0"/>
              <a:t> - главный воспитатель ребенка, и задача воспитателя - в ее организации, в насыщении ее всем богатством человеческой культуры и подлинно гуманных отношений людей.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/>
              <a:t>Бессмысленна всякая попытка отгородить ребенка от могучего влияния жизни общества, народа и подменить этот естественный процесс «домашней дрессировкой». Воспитатель, если он хочет счастья ребенку, если он хочет воспитать полноценного человека, не имеет права создавать ему тепличные условия, пряча его от реальной действительности.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/>
              <a:t>Сверхзадача в том, чтобы разумно вести детей по дороге жизни, ставя их в позицию борцов за лучшую жизнь на земле. И так во всем, в большом и в малом, никогда не забывая истины: «в воспитательной работе нет пустяков».</a:t>
            </a:r>
          </a:p>
        </p:txBody>
      </p:sp>
    </p:spTree>
    <p:extLst>
      <p:ext uri="{BB962C8B-B14F-4D97-AF65-F5344CB8AC3E}">
        <p14:creationId xmlns:p14="http://schemas.microsoft.com/office/powerpoint/2010/main" val="24463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4536504" cy="2304256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Педагогический коллектив как необходимое условие воспитания и обучения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744416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Огромное значение Макаренко придавал формированию педагогического коллектива. Он писал: «Должен быть коллектив воспитателей, и там, где воспитатели не соединены в коллектив и коллектив не имеет единого плана работы, единого тона, единого точного подхода к ребёнку, там не может быть никакого воспитательного процесса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«Единство педагогического коллектива, - считал он, - совершенно определяющая вещь, и самый молодой, самый неопытный педагог в едином, спаянном коллективе, возглавляемом хорошим мастером-руководителем, больше сделает, чем какой угодно опытный и талантливый педагог, который идёт вразрез с педагогическим коллективом. Нет ничего опаснее индивидуализма и склоки в педагогическом коллективе, нет ничего отвратительнее, нет ничего вреднее»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Рисунок 3" descr="orkestr-kolonist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60648"/>
            <a:ext cx="3497188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200223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Дисциплина и режим в воспитании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075240" cy="374441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Дисциплина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не средство и не метод воспитания. Это результат всей воспитательной системы. Логика дисциплины: дисциплина должна в первую очередь требоваться от коллектива; интересы коллектива стоят выше интересов личности, если личность сознательно выступает против коллектива. </a:t>
            </a:r>
          </a:p>
          <a:p>
            <a:pPr>
              <a:buNone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средство (метод) воспитания. Он должен быть обязателен для всех, точно по времени. Свойства режима: должно быть целесообразным; точным по времени;  обязательным для всех; носит изменчивый характер. Наказание и поощрение. Воспитание должно быть без наказания, если конечно воспитание правильно организовано. Наказание не должно приносить ребёнку моральные и физические страдания. Суть наказания в том, что ребёнок переживает за то, что его осудил коллектив, его сверстники.</a:t>
            </a:r>
          </a:p>
        </p:txBody>
      </p:sp>
      <p:pic>
        <p:nvPicPr>
          <p:cNvPr id="6" name="Рисунок 5" descr="image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374" y="404663"/>
            <a:ext cx="3142679" cy="2462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Роль личности педагога в воспитании и обществе по Макаренко.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709120"/>
          </a:xfrm>
        </p:spPr>
        <p:txBody>
          <a:bodyPr>
            <a:normAutofit fontScale="40000" lnSpcReduction="20000"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Подготовку формирующейся личности к общественным обязанностям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, к определённой системе зависимостей, существующих в обществе,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А.С. Макаренко рассматривал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главнейшую задачу педагога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 воспитания в целом, а учителя, воспитательный коллектив – как необходимое опосредующее звено между обществом и личностью.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отдельной личности, как известно, Макаренко рассматривал в диалектическом единстве с воспитанием коллектива в целом.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«Я не считаю, - говорил он, - что нужно воспитывать отдельного человека…нужно воспитывать целый коллектив»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. Создание нравственного влияния коллектива на личность должна составлять основную установку воспитательной работы педагога.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Однако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нельзя не учитывать и тот факт, что педагогика влияния на формирующуюся личность через коллектив в творчестве Макаренко органически дополнялась, по его терминологии, педагогикой индивидуальной, то есть непосредственным влиянием  воспитателя на личность ребёнка.</a:t>
            </a:r>
          </a:p>
          <a:p>
            <a:endParaRPr lang="ru-RU" dirty="0"/>
          </a:p>
        </p:txBody>
      </p:sp>
      <p:pic>
        <p:nvPicPr>
          <p:cNvPr id="5" name="Рисунок 4" descr="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76672"/>
            <a:ext cx="2540000" cy="41529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Отношения педагогов и воспитанников по Макаренко.</a:t>
            </a:r>
            <a:r>
              <a:rPr lang="ru-RU" sz="2800" dirty="0"/>
              <a:t>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6624736" cy="5357192"/>
          </a:xfrm>
        </p:spPr>
        <p:txBody>
          <a:bodyPr>
            <a:normAutofit/>
          </a:bodyPr>
          <a:lstStyle/>
          <a:p>
            <a:pPr lvl="0"/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Учителя вступают в личные отношения с учащимися, чтобы   выполнить </a:t>
            </a:r>
            <a:r>
              <a:rPr lang="ru-RU" sz="1450" b="1" dirty="0">
                <a:latin typeface="Times New Roman" pitchFamily="18" charset="0"/>
                <a:cs typeface="Times New Roman" pitchFamily="18" charset="0"/>
              </a:rPr>
              <a:t>задачу направления развития отношений учащихся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к учению, к труду к природе, к людям – ко всей окружающей действительности.</a:t>
            </a:r>
          </a:p>
          <a:p>
            <a:pPr lvl="0"/>
            <a:r>
              <a:rPr lang="ru-RU" sz="1450" b="1" dirty="0">
                <a:latin typeface="Times New Roman" pitchFamily="18" charset="0"/>
                <a:cs typeface="Times New Roman" pitchFamily="18" charset="0"/>
              </a:rPr>
              <a:t>Отношения педагогов и учащихся в школе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 – это взаимодействие субъектов учебно-воспитательного процесса, направляемое педагогами </a:t>
            </a:r>
            <a:r>
              <a:rPr lang="ru-RU" sz="1450" b="1" dirty="0">
                <a:latin typeface="Times New Roman" pitchFamily="18" charset="0"/>
                <a:cs typeface="Times New Roman" pitchFamily="18" charset="0"/>
              </a:rPr>
              <a:t>в соответствии с целями воспитания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, выдвигаемыми обществом и обусловленными социально и психологически всей системой господствующих в обществе материальных и идеологических отношений.</a:t>
            </a:r>
          </a:p>
          <a:p>
            <a:pPr lvl="0"/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А.С. Макаренко решительно </a:t>
            </a:r>
            <a:r>
              <a:rPr lang="ru-RU" sz="1450" b="1" dirty="0">
                <a:latin typeface="Times New Roman" pitchFamily="18" charset="0"/>
                <a:cs typeface="Times New Roman" pitchFamily="18" charset="0"/>
              </a:rPr>
              <a:t>опровергал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 широко распространенное мнение, </a:t>
            </a:r>
            <a:r>
              <a:rPr lang="ru-RU" sz="1450" b="1" dirty="0">
                <a:latin typeface="Times New Roman" pitchFamily="18" charset="0"/>
                <a:cs typeface="Times New Roman" pitchFamily="18" charset="0"/>
              </a:rPr>
              <a:t>будто дети могут любить и ценить только снисходительного и мягкого учителя. </a:t>
            </a:r>
            <a:endParaRPr lang="ru-RU" sz="145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А.С. </a:t>
            </a:r>
            <a:r>
              <a:rPr lang="ru-RU" sz="1450" b="1" dirty="0">
                <a:latin typeface="Times New Roman" pitchFamily="18" charset="0"/>
                <a:cs typeface="Times New Roman" pitchFamily="18" charset="0"/>
              </a:rPr>
              <a:t>Макаренко высмеивал и осуждал возню с «уединенной» личностью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, разоблачал «педагогические теории», доказывавшие, что хулигана нельзя вызвать в коридор. Умение увидеть в человеке положительные силы, уважать их, но не умиляться и не снижать требований, не останавливаться перед самым суровым осуждением – такое отношение к человеку А.С. Макаренко называл марксистским, подлинно гуманным. </a:t>
            </a:r>
            <a:r>
              <a:rPr lang="ru-RU" sz="1450" b="1" dirty="0">
                <a:latin typeface="Times New Roman" pitchFamily="18" charset="0"/>
                <a:cs typeface="Times New Roman" pitchFamily="18" charset="0"/>
              </a:rPr>
              <a:t>Соединение требования с уважением к личности воспитанника </a:t>
            </a:r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он считал основным принципом советской педагогики. </a:t>
            </a:r>
          </a:p>
          <a:p>
            <a:pPr lvl="0"/>
            <a:r>
              <a:rPr lang="ru-RU" sz="1450" dirty="0">
                <a:latin typeface="Times New Roman" pitchFamily="18" charset="0"/>
                <a:cs typeface="Times New Roman" pitchFamily="18" charset="0"/>
              </a:rPr>
              <a:t>Макаренко считал: «Хороший воспитатель должен обязательно вести дневник своей работы, в котором записывать отдельные наблюдения над воспитанниками.  Дневник, ни в каком случае не должен иметь характера официального журнала. </a:t>
            </a:r>
          </a:p>
          <a:p>
            <a:endParaRPr lang="ru-RU" sz="1400" dirty="0"/>
          </a:p>
        </p:txBody>
      </p:sp>
      <p:pic>
        <p:nvPicPr>
          <p:cNvPr id="4" name="Рисунок 3" descr="A.S.Makarenko___stud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764704"/>
            <a:ext cx="1927203" cy="3718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91264" cy="3921299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Воспитатель не должен иметь права наказания или поощрения в формальных выражениях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он не должен давать от своего имени распоряжения, кроме самых крайних случаев, и тем более не должен командовать. Только при освобождении воспитателя от  формально надзирательских функций он может заслужить полное доверие всех воспитанников и вести как следует свою работу. 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педагогической теории получила развитие идея А.С. Макаренко о том, что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логика отношений учителя и учащихся в школе вытекает из самой сути общественного строя.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 всем своеобразии содержания и характера этих отношений в зависимости от возраста учащихся, их индивидуальных особенностей, уровня воспитанности коллектива в целом, личностных качеств учителей они всегда должны оставаться отношениями старших и младших товарищей, отношениями ответственной зависимости. </a:t>
            </a:r>
          </a:p>
          <a:p>
            <a:endParaRPr lang="ru-RU" dirty="0"/>
          </a:p>
        </p:txBody>
      </p:sp>
      <p:pic>
        <p:nvPicPr>
          <p:cNvPr id="4" name="Рисунок 3" descr="24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60648"/>
            <a:ext cx="283654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Трудовое воспитание. Проблемы семейного воспитания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5770984" cy="4497363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Макаренко не мыслил свою систему Воспитания без участия в производительном труде. В его коммуне труд носил промышленный характер. Дети работали и учились по 4 часа в день. </a:t>
            </a:r>
          </a:p>
          <a:p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Макаренко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пишет лекции для родителей о воспитании, в которых есть общие условия семейного воспитания, пишет о родительском авторитете, о трудовом воспитании в семье, о дисциплине, о половом воспитании. Он пишет «Книгу для родителей», рассматривает проблемы педагогического мастерства и педагогической техники.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fotodz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1268760"/>
            <a:ext cx="2114558" cy="1800200"/>
          </a:xfrm>
          <a:prstGeom prst="rect">
            <a:avLst/>
          </a:prstGeom>
        </p:spPr>
      </p:pic>
      <p:pic>
        <p:nvPicPr>
          <p:cNvPr id="7" name="Рисунок 6" descr="A._Makarenko__Kniga_dlya_roditele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717032"/>
            <a:ext cx="1905000" cy="29241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Биография А.С. Макаренко.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3718699" cy="5327650"/>
          </a:xfrm>
        </p:spPr>
      </p:pic>
      <p:sp>
        <p:nvSpPr>
          <p:cNvPr id="5" name="TextBox 4"/>
          <p:cNvSpPr txBox="1"/>
          <p:nvPr/>
        </p:nvSpPr>
        <p:spPr>
          <a:xfrm>
            <a:off x="4427984" y="908720"/>
            <a:ext cx="45365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cs typeface="Aharoni" pitchFamily="2" charset="-79"/>
              </a:rPr>
              <a:t>Отец - старший маляр </a:t>
            </a:r>
            <a:r>
              <a:rPr lang="ru-RU" sz="3600" dirty="0">
                <a:cs typeface="Aharoni" pitchFamily="2" charset="-79"/>
              </a:rPr>
              <a:t>железнодорожных мастерских </a:t>
            </a:r>
            <a:r>
              <a:rPr lang="ru-RU" sz="3600" dirty="0" smtClean="0">
                <a:cs typeface="Aharoni" pitchFamily="2" charset="-79"/>
              </a:rPr>
              <a:t>Семен</a:t>
            </a:r>
            <a:endParaRPr lang="ru-RU" sz="3600" dirty="0">
              <a:cs typeface="Aharoni" pitchFamily="2" charset="-79"/>
            </a:endParaRPr>
          </a:p>
          <a:p>
            <a:r>
              <a:rPr lang="ru-RU" sz="3600" dirty="0" smtClean="0">
                <a:cs typeface="Aharoni" pitchFamily="2" charset="-79"/>
              </a:rPr>
              <a:t>Григорьевич Макаренко.</a:t>
            </a:r>
          </a:p>
          <a:p>
            <a:endParaRPr lang="ru-RU" sz="3600" dirty="0">
              <a:cs typeface="Aharoni" pitchFamily="2" charset="-79"/>
            </a:endParaRPr>
          </a:p>
          <a:p>
            <a:r>
              <a:rPr lang="ru-RU" sz="3600" dirty="0" smtClean="0">
                <a:cs typeface="Aharoni" pitchFamily="2" charset="-79"/>
              </a:rPr>
              <a:t>Мать – Татьяна Михайловна, дочь военного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9275"/>
            <a:ext cx="8640960" cy="57753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800" dirty="0" smtClean="0"/>
              <a:t>         В своей практической работе и теоретических обобщениях А. С. Макаренко исходил из того непреложного закона, что только в процессе деятельности детей, и обязательно всякой деятельности - учебной, трудовой, бытовой, игровой и т.п., в результате упражнения вовлеченных в нее естественных сил детей </a:t>
            </a:r>
            <a:r>
              <a:rPr lang="ru-RU" sz="2800" b="1" dirty="0" smtClean="0"/>
              <a:t>происходит развитие </a:t>
            </a:r>
            <a:r>
              <a:rPr lang="ru-RU" sz="2800" dirty="0" smtClean="0"/>
              <a:t>этих сил, а вместе с тем и образование соответствующих содержанию и характеру деятельности </a:t>
            </a:r>
            <a:r>
              <a:rPr lang="ru-RU" sz="2800" b="1" dirty="0" smtClean="0"/>
              <a:t>знаний, умений, навыков, привычек, взглядов, формирование личности в целом.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4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323850" y="404813"/>
            <a:ext cx="8352606" cy="59769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 </a:t>
            </a:r>
            <a:r>
              <a:rPr lang="ru-RU" sz="3200" dirty="0" smtClean="0"/>
              <a:t>Уважение к личности ребенка, благожелательный взгляд на его потенциальные возможности воспринимать хорошее, становиться лучше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dirty="0" smtClean="0"/>
              <a:t>   и проявлять активное отношение к окружающему неизменно являлись основой новаторской педагогической деятельности </a:t>
            </a:r>
            <a:r>
              <a:rPr lang="ru-RU" sz="3200" dirty="0" err="1" smtClean="0"/>
              <a:t>А.С.Макаренко</a:t>
            </a:r>
            <a:r>
              <a:rPr lang="ru-RU" sz="3200" dirty="0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9028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ВОСПИТАННИКИ А.С.МАКАРЕНКО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3228975" cy="5429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0" y="1556792"/>
            <a:ext cx="42484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/>
              <a:t>Калабалин</a:t>
            </a:r>
            <a:r>
              <a:rPr lang="ru-RU" sz="4400" dirty="0" smtClean="0"/>
              <a:t> </a:t>
            </a:r>
            <a:r>
              <a:rPr lang="ru-RU" sz="4400" dirty="0"/>
              <a:t>Семён Афанасьевич </a:t>
            </a:r>
          </a:p>
        </p:txBody>
      </p:sp>
    </p:spTree>
    <p:extLst>
      <p:ext uri="{BB962C8B-B14F-4D97-AF65-F5344CB8AC3E}">
        <p14:creationId xmlns:p14="http://schemas.microsoft.com/office/powerpoint/2010/main" val="2950576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3179747" cy="439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9952" y="620688"/>
            <a:ext cx="381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>
              <a:cs typeface="Aharoni" pitchFamily="2" charset="-79"/>
            </a:endParaRPr>
          </a:p>
          <a:p>
            <a:endParaRPr lang="ru-RU" sz="4800" dirty="0">
              <a:cs typeface="Aharoni" pitchFamily="2" charset="-79"/>
            </a:endParaRPr>
          </a:p>
          <a:p>
            <a:r>
              <a:rPr lang="ru-RU" sz="4800" dirty="0" err="1" smtClean="0">
                <a:cs typeface="Aharoni" pitchFamily="2" charset="-79"/>
              </a:rPr>
              <a:t>Конисевич</a:t>
            </a:r>
            <a:r>
              <a:rPr lang="ru-RU" sz="4800" dirty="0" smtClean="0">
                <a:cs typeface="Aharoni" pitchFamily="2" charset="-79"/>
              </a:rPr>
              <a:t> </a:t>
            </a:r>
            <a:r>
              <a:rPr lang="ru-RU" sz="4800" dirty="0">
                <a:cs typeface="Aharoni" pitchFamily="2" charset="-79"/>
              </a:rPr>
              <a:t>Леонид </a:t>
            </a:r>
            <a:r>
              <a:rPr lang="ru-RU" sz="4800" dirty="0" err="1">
                <a:cs typeface="Aharoni" pitchFamily="2" charset="-79"/>
              </a:rPr>
              <a:t>Вацлавович</a:t>
            </a:r>
            <a:endParaRPr lang="ru-RU" sz="4800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87473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3141959" cy="406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7984" y="1124744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 smtClean="0"/>
          </a:p>
          <a:p>
            <a:r>
              <a:rPr lang="ru-RU" sz="4000" dirty="0" err="1" smtClean="0"/>
              <a:t>Цымбал</a:t>
            </a:r>
            <a:r>
              <a:rPr lang="ru-RU" sz="4000" dirty="0" smtClean="0"/>
              <a:t> </a:t>
            </a:r>
          </a:p>
          <a:p>
            <a:r>
              <a:rPr lang="ru-RU" sz="4000" dirty="0" smtClean="0"/>
              <a:t>Василий </a:t>
            </a:r>
            <a:r>
              <a:rPr lang="ru-RU" sz="4000" dirty="0"/>
              <a:t>Тимофеевич </a:t>
            </a:r>
          </a:p>
        </p:txBody>
      </p:sp>
    </p:spTree>
    <p:extLst>
      <p:ext uri="{BB962C8B-B14F-4D97-AF65-F5344CB8AC3E}">
        <p14:creationId xmlns:p14="http://schemas.microsoft.com/office/powerpoint/2010/main" val="3654479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2813538" cy="3974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1340768"/>
            <a:ext cx="3888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Токарев</a:t>
            </a:r>
          </a:p>
          <a:p>
            <a:r>
              <a:rPr lang="ru-RU" sz="4400" dirty="0" smtClean="0"/>
              <a:t>Иван </a:t>
            </a:r>
          </a:p>
          <a:p>
            <a:r>
              <a:rPr lang="ru-RU" sz="4400" dirty="0" err="1" smtClean="0"/>
              <a:t>Демьянович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146428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0072" y="980728"/>
            <a:ext cx="33123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Явлинский </a:t>
            </a:r>
            <a:r>
              <a:rPr lang="ru-RU" sz="4400" dirty="0"/>
              <a:t>Алексей </a:t>
            </a:r>
            <a:r>
              <a:rPr lang="ru-RU" sz="4400" dirty="0" smtClean="0"/>
              <a:t>Григорьевич, отец Явлинского Г.А.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20220"/>
            <a:ext cx="3741012" cy="50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53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880" y="1680210"/>
            <a:ext cx="4968240" cy="3497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661338"/>
            <a:ext cx="2052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Дом в Белополье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550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28750"/>
            <a:ext cx="5334000" cy="4000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3391" y="620688"/>
            <a:ext cx="505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Отцовский дом, в котором жил с 1905-1919 гг.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196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52550"/>
            <a:ext cx="5334000" cy="4152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499782"/>
            <a:ext cx="179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Дом в Крюкове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78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54480"/>
            <a:ext cx="2819668" cy="197946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Макаренко в школьные годы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54" y="1554163"/>
            <a:ext cx="3258692" cy="4525962"/>
          </a:xfrm>
        </p:spPr>
      </p:pic>
    </p:spTree>
    <p:extLst>
      <p:ext uri="{BB962C8B-B14F-4D97-AF65-F5344CB8AC3E}">
        <p14:creationId xmlns:p14="http://schemas.microsoft.com/office/powerpoint/2010/main" val="1825711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28750"/>
            <a:ext cx="5334000" cy="4000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480327"/>
            <a:ext cx="1344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Дом-музей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751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2875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051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56716"/>
            <a:ext cx="6400800" cy="4544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476672"/>
            <a:ext cx="2226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Первые колонисты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246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06" y="1124744"/>
            <a:ext cx="4281056" cy="55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2835" y="332656"/>
            <a:ext cx="2185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Колония в </a:t>
            </a:r>
            <a:r>
              <a:rPr lang="ru-RU" dirty="0" err="1" smtClean="0"/>
              <a:t>Куряже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60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17884"/>
            <a:ext cx="8713663" cy="610746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      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      В 1905 г. окончил высшее начальное училище с одногодичными педагогическими курсами, затем работал учителем русского языка, черчения и рисования. Позже был переведен из Крюкова в школу захолустной станции Долинская Южной железной дороги.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     С 1914 по 1917 г.  учился в Полтавском учительском институте, который окончил с золотой медалью. Затем он заведовал высшим начальным училищем в Крюкове, где прошли его детство и юность и где ныне открыт музеи его имени.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978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54480"/>
            <a:ext cx="2963684" cy="19794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 первой женой Елизаветой </a:t>
            </a:r>
            <a:r>
              <a:rPr lang="ru-RU" sz="2400" dirty="0" err="1" smtClean="0"/>
              <a:t>федоровной</a:t>
            </a:r>
            <a:r>
              <a:rPr lang="ru-RU" sz="2400" smtClean="0"/>
              <a:t> Григоровой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56792"/>
            <a:ext cx="5815697" cy="4525962"/>
          </a:xfrm>
        </p:spPr>
      </p:pic>
    </p:spTree>
    <p:extLst>
      <p:ext uri="{BB962C8B-B14F-4D97-AF65-F5344CB8AC3E}">
        <p14:creationId xmlns:p14="http://schemas.microsoft.com/office/powerpoint/2010/main" val="19866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620713"/>
            <a:ext cx="8640638" cy="597693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/>
              <a:t>          А. С. Макаренко восторженно встретил Великую Октябрьскую социалистическую революцию. В 1920 г. ему было поручено организовать колонию для малолетних правонарушителей.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/>
              <a:t>          В течение восьми лет напряженного педагогического труда и смелых новаторских поисков методов коммунистического воспитания Макаренко одержал полную победу, создав замечательное воспитательное учреждение, прославившее советскую педагогику и утвердившее действенный и гуманный характер марксистско-ленинского учения о воспитании.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/>
              <a:t>          В 1928 г. М. Горький посетил колонию, носившую с 1926 г. его имя. Героическая история создания и расцвета этой колонии прекрасно изображена А. С. Макаренко в “Педагогической поэме”.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8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54480"/>
            <a:ext cx="3672408" cy="309865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Вторая жена – Галина </a:t>
            </a:r>
            <a:r>
              <a:rPr lang="ru-RU" sz="3200" dirty="0" err="1" smtClean="0"/>
              <a:t>Стахиевна</a:t>
            </a:r>
            <a:r>
              <a:rPr lang="ru-RU" sz="3200" dirty="0" smtClean="0"/>
              <a:t> </a:t>
            </a:r>
            <a:r>
              <a:rPr lang="ru-RU" sz="3200" dirty="0" err="1" smtClean="0"/>
              <a:t>Салько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3312296" cy="4525962"/>
          </a:xfrm>
        </p:spPr>
      </p:pic>
    </p:spTree>
    <p:extLst>
      <p:ext uri="{BB962C8B-B14F-4D97-AF65-F5344CB8AC3E}">
        <p14:creationId xmlns:p14="http://schemas.microsoft.com/office/powerpoint/2010/main" val="1128708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Текст 6"/>
          <p:cNvSpPr>
            <a:spLocks noGrp="1"/>
          </p:cNvSpPr>
          <p:nvPr>
            <p:ph type="body" idx="2"/>
          </p:nvPr>
        </p:nvSpPr>
        <p:spPr>
          <a:xfrm>
            <a:off x="250825" y="333375"/>
            <a:ext cx="8569647" cy="61912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400" dirty="0" smtClean="0"/>
              <a:t>В 1928-1935 гг. Макаренко руководил организованной харьковскими чекистами коммуной имени Ф. Э. Дзержинского. Жизнь коммуны отражена  в его произведении “Флаги на башнях”.</a:t>
            </a:r>
          </a:p>
          <a:p>
            <a:pPr eaLnBrk="1" hangingPunct="1"/>
            <a:r>
              <a:rPr lang="ru-RU" sz="2400" dirty="0" smtClean="0"/>
              <a:t>В 1935 г. Макаренко был переведен в Киев для заведования педагогической частью трудовых колоний НКВД Украины. </a:t>
            </a:r>
          </a:p>
          <a:p>
            <a:pPr eaLnBrk="1" hangingPunct="1"/>
            <a:r>
              <a:rPr lang="ru-RU" sz="2400" dirty="0" smtClean="0"/>
              <a:t>В 1936 г. он переехал в Москву, где занимался теоретической педагогической деятельностью. </a:t>
            </a:r>
          </a:p>
          <a:p>
            <a:pPr eaLnBrk="1" hangingPunct="1"/>
            <a:r>
              <a:rPr lang="ru-RU" sz="2400" dirty="0" smtClean="0"/>
              <a:t>В 1937 г. было опубликовано крупное художественно-педагогическое произведение А. С. Макаренко “Книга для родителей”. </a:t>
            </a:r>
          </a:p>
          <a:p>
            <a:pPr eaLnBrk="1" hangingPunct="1"/>
            <a:r>
              <a:rPr lang="ru-RU" sz="2400" dirty="0" smtClean="0"/>
              <a:t>Макаренко часто Выступал с лекциями и докладами по педагогическим вопросам, много консультировал учителей и родителей. Выступал он и по радио. Ряд его лекций для родителей неоднократно издавался под заглавием “Лекции о воспитании детей”. </a:t>
            </a:r>
          </a:p>
        </p:txBody>
      </p:sp>
    </p:spTree>
    <p:extLst>
      <p:ext uri="{BB962C8B-B14F-4D97-AF65-F5344CB8AC3E}">
        <p14:creationId xmlns:p14="http://schemas.microsoft.com/office/powerpoint/2010/main" val="266856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sp>
        <p:nvSpPr>
          <p:cNvPr id="10243" name="Содержимое 4"/>
          <p:cNvSpPr>
            <a:spLocks noGrp="1"/>
          </p:cNvSpPr>
          <p:nvPr>
            <p:ph sz="half" idx="1"/>
          </p:nvPr>
        </p:nvSpPr>
        <p:spPr>
          <a:xfrm>
            <a:off x="323850" y="1125538"/>
            <a:ext cx="4171950" cy="522922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      А.С. Макаренко скончался 1 апреля 1939 г, он ушел из жизни в 51 год. </a:t>
            </a:r>
            <a:r>
              <a:rPr lang="ru-RU" sz="2800" dirty="0"/>
              <a:t>Умер он со словами: </a:t>
            </a:r>
          </a:p>
          <a:p>
            <a:pPr marL="0" indent="0" algn="ctr">
              <a:buNone/>
            </a:pPr>
            <a:r>
              <a:rPr lang="ru-RU" sz="2800" dirty="0" smtClean="0"/>
              <a:t>“</a:t>
            </a:r>
            <a:r>
              <a:rPr lang="ru-RU" sz="2800" dirty="0"/>
              <a:t>Я</a:t>
            </a:r>
          </a:p>
          <a:p>
            <a:pPr marL="0" indent="0" algn="ctr">
              <a:buNone/>
            </a:pPr>
            <a:r>
              <a:rPr lang="ru-RU" sz="2800" dirty="0" smtClean="0"/>
              <a:t>    писатель </a:t>
            </a:r>
            <a:r>
              <a:rPr lang="ru-RU" sz="2800" dirty="0"/>
              <a:t>Макаренко”. </a:t>
            </a:r>
            <a:r>
              <a:rPr lang="ru-RU" sz="2800" dirty="0" smtClean="0"/>
              <a:t>   Врачи </a:t>
            </a:r>
            <a:r>
              <a:rPr lang="ru-RU" sz="2800" dirty="0"/>
              <a:t>констатировали смерть от разрыва сердечной</a:t>
            </a:r>
          </a:p>
          <a:p>
            <a:pPr marL="0" indent="0" algn="ctr">
              <a:buNone/>
            </a:pPr>
            <a:r>
              <a:rPr lang="ru-RU" sz="2800" dirty="0"/>
              <a:t>мышцы.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7" name="Picture 4" descr="makarenk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45100" y="1600200"/>
            <a:ext cx="3149600" cy="4724400"/>
          </a:xfrm>
          <a:ln>
            <a:solidFill>
              <a:schemeClr val="bg1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325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490</TotalTime>
  <Words>1609</Words>
  <Application>Microsoft Office PowerPoint</Application>
  <PresentationFormat>Экран (4:3)</PresentationFormat>
  <Paragraphs>91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Антон Семенович Макаренко</vt:lpstr>
      <vt:lpstr>Биография А.С. Макаренко.</vt:lpstr>
      <vt:lpstr>Макаренко в школьные годы</vt:lpstr>
      <vt:lpstr>Презентация PowerPoint</vt:lpstr>
      <vt:lpstr>С первой женой Елизаветой федоровной Григоровой.</vt:lpstr>
      <vt:lpstr>Презентация PowerPoint</vt:lpstr>
      <vt:lpstr>Вторая жена – Галина Стахиевна Салько</vt:lpstr>
      <vt:lpstr>Презентация PowerPoint</vt:lpstr>
      <vt:lpstr>  </vt:lpstr>
      <vt:lpstr>Отличительные признаки педагогической системы А.С. Макаренко</vt:lpstr>
      <vt:lpstr>Педагогическая цель в понимании Макаренко. </vt:lpstr>
      <vt:lpstr>Презентация PowerPoint</vt:lpstr>
      <vt:lpstr>Презентация PowerPoint</vt:lpstr>
      <vt:lpstr>Педагогический коллектив как необходимое условие воспитания и обучения. </vt:lpstr>
      <vt:lpstr>Дисциплина и режим в воспитании</vt:lpstr>
      <vt:lpstr>Роль личности педагога в воспитании и обществе по Макаренко. </vt:lpstr>
      <vt:lpstr>Отношения педагогов и воспитанников по Макаренко.  </vt:lpstr>
      <vt:lpstr>Презентация PowerPoint</vt:lpstr>
      <vt:lpstr>Трудовое воспитание. Проблемы семейного воспитания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Педагогическая система А.С. Макаренко</dc:title>
  <dc:creator>макс</dc:creator>
  <cp:lastModifiedBy>Admin</cp:lastModifiedBy>
  <cp:revision>53</cp:revision>
  <dcterms:created xsi:type="dcterms:W3CDTF">2014-04-06T07:13:01Z</dcterms:created>
  <dcterms:modified xsi:type="dcterms:W3CDTF">2016-03-07T09:09:31Z</dcterms:modified>
</cp:coreProperties>
</file>